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12192000" cy="6858000"/>
  <p:notesSz cx="6858000" cy="12192000"/>
  <p:custDataLst>
    <p:tags r:id="rId4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tags" Target="tags/tag1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748a190009dd90b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image" Target="../media/image5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slide" Target="slide19.xml"/><Relationship Id="rId2" Type="http://schemas.openxmlformats.org/officeDocument/2006/relationships/image" Target="../media/image9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0_1#ddacd971e?pid=63b16a4f0&amp;color=0,0,0&amp;vtp=1&amp;bt=1&amp;bbb=1"/>
              <p:cNvSpPr/>
              <p:nvPr/>
            </p:nvSpPr>
            <p:spPr>
              <a:xfrm>
                <a:off x="612648" y="466344"/>
                <a:ext cx="10963656" cy="901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𝐴𝐵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成正比吗？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6_BD.20_1#ddacd971e?pid=63b16a4f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901700"/>
              </a:xfrm>
              <a:prstGeom prst="rect">
                <a:avLst/>
              </a:prstGeom>
              <a:blipFill rotWithShape="1">
                <a:blip r:embed="rId1"/>
                <a:stretch>
                  <a:fillRect l="-5" t="-28" r="2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1_1#ddacd971e?pid=63b16a4f0&amp;color=0,0,0&amp;vtp=1&amp;bbb=1"/>
              <p:cNvSpPr/>
              <p:nvPr/>
            </p:nvSpPr>
            <p:spPr>
              <a:xfrm>
                <a:off x="612648" y="1371600"/>
                <a:ext cx="10963656" cy="5536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由电场本身决定，与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无关。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6_AN.21_1#ddacd971e?pid=63b16a4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371600"/>
                <a:ext cx="10963656" cy="553657"/>
              </a:xfrm>
              <a:prstGeom prst="rect">
                <a:avLst/>
              </a:prstGeom>
              <a:blipFill rotWithShape="1">
                <a:blip r:embed="rId2"/>
                <a:stretch>
                  <a:fillRect l="-5" r="2" b="-123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f46f5378?pid=bbc8bef40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2_1#5e6837127?pid=ff46f5378&amp;color=0,0,0&amp;vtp=1&amp;bbb=1&amp;hb=1"/>
              <p:cNvSpPr/>
              <p:nvPr/>
            </p:nvSpPr>
            <p:spPr>
              <a:xfrm>
                <a:off x="612648" y="1181724"/>
                <a:ext cx="10963656" cy="185343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有一带电荷量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的点电荷，从电场中的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，克服静电力做功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，静电力做功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。则：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5_BD.22_1#5e6837127?pid=ff46f537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1853438"/>
              </a:xfrm>
              <a:prstGeom prst="rect">
                <a:avLst/>
              </a:prstGeom>
              <a:blipFill rotWithShape="1">
                <a:blip r:embed="rId1"/>
                <a:stretch>
                  <a:fillRect l="-5" t="-34" r="2" b="-34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23_1#b2e4de277?pid=5e6837127&amp;color=0,0,0&amp;vtp=1&amp;bbb=1"/>
              <p:cNvSpPr/>
              <p:nvPr/>
            </p:nvSpPr>
            <p:spPr>
              <a:xfrm>
                <a:off x="612648" y="3110738"/>
                <a:ext cx="10963656" cy="5678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点间电势差各为多少？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6_BD.23_1#b2e4de277?pid=5e68371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110738"/>
                <a:ext cx="10963656" cy="567817"/>
              </a:xfrm>
              <a:prstGeom prst="rect">
                <a:avLst/>
              </a:prstGeom>
              <a:blipFill rotWithShape="1">
                <a:blip r:embed="rId2"/>
                <a:stretch>
                  <a:fillRect l="-5" t="-89" r="2" b="-117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24_1#b2e4de277?pid=5e6837127&amp;color=0,0,0&amp;vtp=1&amp;bbb=1"/>
              <p:cNvSpPr/>
              <p:nvPr/>
            </p:nvSpPr>
            <p:spPr>
              <a:xfrm>
                <a:off x="612648" y="3754628"/>
                <a:ext cx="10963656" cy="5562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  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    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O_6_AN.24_1#b2e4de277?pid=5e68371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754628"/>
                <a:ext cx="10963656" cy="556260"/>
              </a:xfrm>
              <a:prstGeom prst="rect">
                <a:avLst/>
              </a:prstGeom>
              <a:blipFill rotWithShape="1">
                <a:blip r:embed="rId3"/>
                <a:stretch>
                  <a:fillRect l="-5" t="-91" r="2" b="-140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S.25_1#b2e4de277?pid=5e6837127&amp;color=0,0,0&amp;vtp=1&amp;bbb=1&amp;hb=1"/>
              <p:cNvSpPr/>
              <p:nvPr/>
            </p:nvSpPr>
            <p:spPr>
              <a:xfrm>
                <a:off x="612648" y="4320540"/>
                <a:ext cx="10963656" cy="1474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8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𝐴𝐵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9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O_6_AS.25_1#b2e4de277?pid=5e683712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320540"/>
                <a:ext cx="10963656" cy="1474153"/>
              </a:xfrm>
              <a:prstGeom prst="rect">
                <a:avLst/>
              </a:prstGeom>
              <a:blipFill rotWithShape="1">
                <a:blip r:embed="rId4"/>
                <a:stretch>
                  <a:fillRect l="-5" r="-2575" b="-16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6_1#07fd46c2d?pid=5e6837127&amp;color=0,0,0&amp;vtp=1&amp;bt=1&amp;bbb=1&amp;hb=1"/>
              <p:cNvSpPr/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如果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点电势为零，则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两点的电势各为多少？点电荷在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两点的电势能各为多少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6_BD.26_1#07fd46c2d?pid=5e683712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54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7_1#07fd46c2d?pid=5e6837127&amp;color=0,0,0&amp;vtp=1&amp;bbb=1"/>
              <p:cNvSpPr/>
              <p:nvPr/>
            </p:nvSpPr>
            <p:spPr>
              <a:xfrm>
                <a:off x="612648" y="1751462"/>
                <a:ext cx="10963656" cy="5562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6_AN.27_1#07fd46c2d?pid=5e68371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751462"/>
                <a:ext cx="10963656" cy="556260"/>
              </a:xfrm>
              <a:prstGeom prst="rect">
                <a:avLst/>
              </a:prstGeom>
              <a:blipFill rotWithShape="1">
                <a:blip r:embed="rId2"/>
                <a:stretch>
                  <a:fillRect l="-5" t="-24" r="2" b="-141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28_1#07fd46c2d?pid=5e6837127&amp;color=0,0,0&amp;vtp=1&amp;bbb=1"/>
              <p:cNvSpPr/>
              <p:nvPr/>
            </p:nvSpPr>
            <p:spPr>
              <a:xfrm>
                <a:off x="612648" y="2317374"/>
                <a:ext cx="10963656" cy="192811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200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6</m:t>
                            </m:r>
                          </m:sup>
                        </m:sSup>
                      </m:e>
                    </m:d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300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6</m:t>
                            </m:r>
                          </m:sup>
                        </m:sSup>
                      </m:e>
                    </m:d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6_AS.28_1#07fd46c2d?pid=5e68371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17374"/>
                <a:ext cx="10963656" cy="1928114"/>
              </a:xfrm>
              <a:prstGeom prst="rect">
                <a:avLst/>
              </a:prstGeom>
              <a:blipFill rotWithShape="1">
                <a:blip r:embed="rId3"/>
                <a:stretch>
                  <a:fillRect l="-5" t="-13" r="2" b="-27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90b849c2?pid=ff46f5378&amp;color=0,0,0&amp;vtp=1&amp;bt=1&amp;bb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总结归纳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1.电势差与电势的对比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P_5_BD#c90b849c2?colgroup=6,10,10&amp;pid=ff46f5378&amp;color=0,0,0&amp;vtp=1&amp;bbb=1&amp;hb=1"/>
              <p:cNvGraphicFramePr>
                <a:graphicFrameLocks noGrp="1"/>
              </p:cNvGraphicFramePr>
              <p:nvPr/>
            </p:nvGraphicFramePr>
            <p:xfrm>
              <a:off x="612648" y="1816740"/>
              <a:ext cx="10927080" cy="2833245"/>
            </p:xfrm>
            <a:graphic>
              <a:graphicData uri="http://schemas.openxmlformats.org/drawingml/2006/table">
                <a:tbl>
                  <a:tblPr/>
                  <a:tblGrid>
                    <a:gridCol w="923544"/>
                    <a:gridCol w="1755648"/>
                    <a:gridCol w="4123944"/>
                    <a:gridCol w="4123944"/>
                  </a:tblGrid>
                  <a:tr h="564198">
                    <a:tc gridSpan="2">
                      <a:txBody>
                        <a:bodyPr/>
                        <a:lstStyle/>
                        <a:p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电势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𝜑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电势差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𝑈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6173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区别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决定因素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由电场和在电场中的位置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决定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由电场和电场内两点位置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决定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437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相对性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与零电势位置的选取有关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与零电势位置的选取无关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联系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关系式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𝐴𝐵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𝐴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𝐵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，当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=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0</m:t>
                              </m:r>
                            </m:oMath>
                          </a14:m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时，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𝐴𝐵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Times New Roman" panose="02020603050405020304" pitchFamily="34" charset="-120"/>
                                    </a:rPr>
                                    <m:t>𝐴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P_5_BD#c90b849c2?colgroup=6,10,10&amp;pid=ff46f5378&amp;color=0,0,0&amp;vtp=1&amp;bbb=1&amp;hb=1"/>
              <p:cNvGraphicFramePr>
                <a:graphicFrameLocks noGrp="1"/>
              </p:cNvGraphicFramePr>
              <p:nvPr/>
            </p:nvGraphicFramePr>
            <p:xfrm>
              <a:off x="612648" y="1816740"/>
              <a:ext cx="10927080" cy="2833245"/>
            </p:xfrm>
            <a:graphic>
              <a:graphicData uri="http://schemas.openxmlformats.org/drawingml/2006/table">
                <a:tbl>
                  <a:tblPr/>
                  <a:tblGrid>
                    <a:gridCol w="923544"/>
                    <a:gridCol w="1755648"/>
                    <a:gridCol w="4123944"/>
                    <a:gridCol w="4123944"/>
                  </a:tblGrid>
                  <a:tr h="564515">
                    <a:tc gridSpan="2">
                      <a:txBody>
                        <a:bodyPr/>
                        <a:lstStyle/>
                        <a:p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1126173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区别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决定因素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由电场和在电场中的位置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决定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由电场和电场内两点位置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决定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437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相对性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与零电势位置的选取有关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与零电势位置的选取无关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7150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联系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关系式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 hMerge="1"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5_BD#c90b849c2?sp=1&amp;pid=ff46f5378&amp;color=0,0,0&amp;vtp=1&amp;bbb=1&amp;hb=1"/>
              <p:cNvSpPr/>
              <p:nvPr/>
            </p:nvSpPr>
            <p:spPr>
              <a:xfrm>
                <a:off x="612648" y="4788540"/>
                <a:ext cx="10963656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2.应用公式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求解时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，可将各物理量的正负号及数值一并代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入进行计算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P_5_BD#c90b849c2?sp=1&amp;pid=ff46f537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788540"/>
                <a:ext cx="10963656" cy="1215835"/>
              </a:xfrm>
              <a:prstGeom prst="rect">
                <a:avLst/>
              </a:prstGeom>
              <a:blipFill rotWithShape="1">
                <a:blip r:embed="rId2"/>
                <a:stretch>
                  <a:fillRect l="-5" r="2" b="-54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89187f5a?sp=1&amp;pid=ff46f5378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/>
          </a:p>
        </p:txBody>
      </p:sp>
      <p:sp>
        <p:nvSpPr>
          <p:cNvPr id="3" name="QC_6_BD.29_1#d760d82e8?pid=789187f5a&amp;color=0,0,0&amp;vtp=1&amp;bbb=1"/>
          <p:cNvSpPr/>
          <p:nvPr/>
        </p:nvSpPr>
        <p:spPr>
          <a:xfrm>
            <a:off x="612648" y="1140524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多选题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（2023辽宁大连月考）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下列说法正确的是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4" name="QC_6_AN.30_1#d760d82e8.bracket?pid=789187f5a&amp;color=0,0,0&amp;vpa=12&amp;vtp=1&amp;bbb=1"/>
          <p:cNvSpPr/>
          <p:nvPr/>
        </p:nvSpPr>
        <p:spPr>
          <a:xfrm>
            <a:off x="8852567" y="1127189"/>
            <a:ext cx="773113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31_1#d760d82e8.choices?pid=789187f5a&amp;color=0,0,0&amp;vtp=1&amp;bbb=1&amp;hb=1"/>
              <p:cNvSpPr/>
              <p:nvPr/>
            </p:nvSpPr>
            <p:spPr>
              <a:xfrm>
                <a:off x="612648" y="1777428"/>
                <a:ext cx="10963656" cy="313651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电场中两点间电势的差值叫电势差，也叫电压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电势差与电势一样，是相对量，与零电势点的选取有关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表示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点之间的电势差，即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两点间的电势差是恒定的，不随零电势点的改变而改变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，所以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6_BD.31_1#d760d82e8.choices?pid=789187f5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777428"/>
                <a:ext cx="10963656" cy="3136519"/>
              </a:xfrm>
              <a:prstGeom prst="rect">
                <a:avLst/>
              </a:prstGeom>
              <a:blipFill rotWithShape="1">
                <a:blip r:embed="rId1"/>
                <a:stretch>
                  <a:fillRect l="-5" t="-2" r="-675" b="-24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2_1#d760d82e8?pid=789187f5a&amp;color=0,0,0&amp;vtp=1&amp;bt=1&amp;bbb=1&amp;hb=1"/>
              <p:cNvSpPr/>
              <p:nvPr/>
            </p:nvSpPr>
            <p:spPr>
              <a:xfrm>
                <a:off x="612648" y="468000"/>
                <a:ext cx="10963656" cy="18632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电场中两点间电势的差值叫电势差，也叫电压，A正确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；电势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差的大小与零电势点的选取无关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，B错误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；电势差可以反映出两点电势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的高低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，C正确，D错误。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32_1#d760d82e8?pid=789187f5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863217"/>
              </a:xfrm>
              <a:prstGeom prst="rect">
                <a:avLst/>
              </a:prstGeom>
              <a:blipFill rotWithShape="1">
                <a:blip r:embed="rId1"/>
                <a:stretch>
                  <a:fillRect l="-5" r="-368" b="-36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3_1#a21965b9c?pid=789187f5a&amp;color=0,0,0&amp;vtp=1&amp;bt=1&amp;bbb=1&amp;hb=1"/>
              <p:cNvSpPr/>
              <p:nvPr/>
            </p:nvSpPr>
            <p:spPr>
              <a:xfrm>
                <a:off x="612648" y="468000"/>
                <a:ext cx="10963656" cy="25112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（2024山东潍坊高一期末）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将电荷量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的带电粒子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从电场中的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点过程中，静电力做功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；再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点移到无穷远过程中，静电力做功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14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。取无穷远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处电势为零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，求：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6_BD.33_1#a21965b9c?pid=789187f5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11235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6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34_1#0ce6cbf49?pid=a21965b9c&amp;color=0,0,0&amp;vtp=1&amp;bbb=1"/>
              <p:cNvSpPr/>
              <p:nvPr/>
            </p:nvSpPr>
            <p:spPr>
              <a:xfrm>
                <a:off x="612648" y="2968884"/>
                <a:ext cx="10963656" cy="6305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带电粒子在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点的电势；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7_BD.34_1#0ce6cbf49?pid=a21965b9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68884"/>
                <a:ext cx="10963656" cy="630555"/>
              </a:xfrm>
              <a:prstGeom prst="rect">
                <a:avLst/>
              </a:prstGeom>
              <a:blipFill rotWithShape="1">
                <a:blip r:embed="rId2"/>
                <a:stretch>
                  <a:fillRect l="-5" t="-41" r="2" b="-87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35_1#0ce6cbf49?pid=a21965b9c&amp;color=0,0,0&amp;vtp=1&amp;bbb=1"/>
              <p:cNvSpPr/>
              <p:nvPr/>
            </p:nvSpPr>
            <p:spPr>
              <a:xfrm>
                <a:off x="612648" y="3608138"/>
                <a:ext cx="10963656" cy="5562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14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   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7_AN.35_1#0ce6cbf49?pid=a21965b9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08138"/>
                <a:ext cx="10963656" cy="556260"/>
              </a:xfrm>
              <a:prstGeom prst="rect">
                <a:avLst/>
              </a:prstGeom>
              <a:blipFill rotWithShape="1">
                <a:blip r:embed="rId3"/>
                <a:stretch>
                  <a:fillRect l="-5" t="-12" r="2" b="-14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S.36_1#0ce6cbf49?pid=a21965b9c&amp;color=0,0,0&amp;vtp=1&amp;bt=1&amp;bbb=1&amp;hb=1"/>
              <p:cNvSpPr/>
              <p:nvPr/>
            </p:nvSpPr>
            <p:spPr>
              <a:xfrm>
                <a:off x="612648" y="468000"/>
                <a:ext cx="10963656" cy="601433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带电粒子从电场中的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点过程中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，静电力做功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，由静电力做功与电势差的关系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，可得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9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19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19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再从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点移到无穷远过程中，静电力做功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14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，则有</a:t>
                </a:r>
                <a:endParaRPr lang="en-US" altLang="zh-CN" sz="2800" dirty="0"/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∞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14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19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19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∞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∞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取无穷远处电势为零</a:t>
                </a:r>
                <a:endParaRPr lang="en-US" altLang="zh-CN" sz="2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𝜑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,可得带电粒子在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19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9</m:t>
                        </m:r>
                      </m:e>
                    </m:d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14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7_AS.36_1#0ce6cbf49?pid=a21965b9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6014339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5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37_1#5f90a0ead?pid=a21965b9c&amp;color=0,0,0&amp;vtp=1&amp;bt=1&amp;bbb=1"/>
              <p:cNvSpPr/>
              <p:nvPr/>
            </p:nvSpPr>
            <p:spPr>
              <a:xfrm>
                <a:off x="612648" y="468000"/>
                <a:ext cx="10963656" cy="6305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及带电粒子在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7_BD.37_1#5f90a0ead?pid=a21965b9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630555"/>
              </a:xfrm>
              <a:prstGeom prst="rect">
                <a:avLst/>
              </a:prstGeom>
              <a:blipFill rotWithShape="1">
                <a:blip r:embed="rId1"/>
                <a:stretch>
                  <a:fillRect l="-5" t="-1" r="2" b="-87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38_1#5f90a0ead?pid=a21965b9c&amp;color=0,0,0&amp;vtp=1&amp;bbb=1"/>
              <p:cNvSpPr/>
              <p:nvPr/>
            </p:nvSpPr>
            <p:spPr>
              <a:xfrm>
                <a:off x="612648" y="1106238"/>
                <a:ext cx="10963656" cy="5562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7_AN.38_1#5f90a0ead?pid=a21965b9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06238"/>
                <a:ext cx="10963656" cy="556260"/>
              </a:xfrm>
              <a:prstGeom prst="rect">
                <a:avLst/>
              </a:prstGeom>
              <a:blipFill rotWithShape="1">
                <a:blip r:embed="rId2"/>
                <a:stretch>
                  <a:fillRect l="-5" t="-12" r="2" b="-141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39_1#5f90a0ead?pid=a21965b9c&amp;color=0,0,0&amp;vtp=1&amp;bbb=1&amp;hb=1"/>
              <p:cNvSpPr/>
              <p:nvPr/>
            </p:nvSpPr>
            <p:spPr>
              <a:xfrm>
                <a:off x="612648" y="1673928"/>
                <a:ext cx="10963656" cy="257581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∞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∞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9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V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带电粒子在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19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e>
                    </m:d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7_AS.39_1#5f90a0ead?pid=a21965b9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73928"/>
                <a:ext cx="10963656" cy="2575814"/>
              </a:xfrm>
              <a:prstGeom prst="rect">
                <a:avLst/>
              </a:prstGeom>
              <a:blipFill rotWithShape="1">
                <a:blip r:embed="rId3"/>
                <a:stretch>
                  <a:fillRect l="-5" t="-3" r="2" b="-20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a3dbab7e.fixed?pid=03438bc82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任务学习二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等势面</a:t>
            </a:r>
            <a:endParaRPr lang="en-US" altLang="zh-CN" sz="4000" dirty="0"/>
          </a:p>
        </p:txBody>
      </p:sp>
      <p:sp>
        <p:nvSpPr>
          <p:cNvPr id="3" name="C_3#ba3dbab7e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3438bc82.fixed?pid=50eededdd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第十章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静电场中的能量</a:t>
            </a:r>
            <a:endParaRPr lang="en-US" altLang="zh-CN" sz="4000" dirty="0"/>
          </a:p>
        </p:txBody>
      </p:sp>
      <p:sp>
        <p:nvSpPr>
          <p:cNvPr id="3" name="C_2#03438bc82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03438bc82.fixed?pid=50eededdd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第2节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电势差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40_1#00a8e231d?pid=ba3dbab7e&amp;color=0,0,0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2736" y="1995048"/>
            <a:ext cx="4992624" cy="305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40_2#00a8e231d?pid=ba3dbab7e&amp;color=0,0,0&amp;vtp=1&amp;bbb=1&amp;hb=1"/>
          <p:cNvSpPr/>
          <p:nvPr/>
        </p:nvSpPr>
        <p:spPr>
          <a:xfrm>
            <a:off x="612648" y="463052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如图所示是我们在地理上学到的等高线的表示方法，思考：类比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到电场中，我们怎样用类似的方法表示电场中电势相等的各点呢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4" name="QO_4_AN.41_1#00a8e231d?pid=ba3dbab7e&amp;color=0,0,0&amp;vtp=1&amp;bbb=1"/>
          <p:cNvSpPr/>
          <p:nvPr/>
        </p:nvSpPr>
        <p:spPr>
          <a:xfrm>
            <a:off x="612648" y="521395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等势面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41158ceb?pid=ba3dbab7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c223caf59?sp=1&amp;pid=f41158ceb&amp;color=0,0,0&amp;vtp=1&amp;bbb=1"/>
          <p:cNvSpPr/>
          <p:nvPr/>
        </p:nvSpPr>
        <p:spPr>
          <a:xfrm>
            <a:off x="612648" y="1181724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1.定义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在电场中电势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的各点构成的面。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2.等势面的特点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（1）在同一等势面上移动电荷时，静电力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（2）等势面跟电场线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（3）电场线由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的等势面指向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的等势面。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（4）任意两等势面都不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9" name="P_5_AN.42_1#c223caf59.blank?pid=f41158ceb&amp;color=0,0,0&amp;vpa=13&amp;vtp=1&amp;bbb=1"/>
          <p:cNvSpPr/>
          <p:nvPr/>
        </p:nvSpPr>
        <p:spPr>
          <a:xfrm>
            <a:off x="4090066" y="11512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相同</a:t>
            </a:r>
            <a:endParaRPr lang="en-US" altLang="zh-CN" sz="2800" dirty="0"/>
          </a:p>
        </p:txBody>
      </p:sp>
      <p:sp>
        <p:nvSpPr>
          <p:cNvPr id="10" name="P_5_AN.43_1#c223caf59.blank?pid=f41158ceb&amp;color=0,0,0&amp;vpa=14&amp;vtp=1&amp;bbb=1"/>
          <p:cNvSpPr/>
          <p:nvPr/>
        </p:nvSpPr>
        <p:spPr>
          <a:xfrm>
            <a:off x="7201567" y="2446644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不做功</a:t>
            </a:r>
            <a:endParaRPr lang="en-US" altLang="zh-CN" sz="2800" dirty="0"/>
          </a:p>
        </p:txBody>
      </p:sp>
      <p:sp>
        <p:nvSpPr>
          <p:cNvPr id="11" name="P_5_AN.44_1#c223caf59.blank?pid=f41158ceb&amp;color=0,0,0&amp;vpa=15&amp;vtp=1&amp;bbb=1"/>
          <p:cNvSpPr/>
          <p:nvPr/>
        </p:nvSpPr>
        <p:spPr>
          <a:xfrm>
            <a:off x="4001166" y="30943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垂直</a:t>
            </a:r>
            <a:endParaRPr lang="en-US" altLang="zh-CN" sz="2800" dirty="0"/>
          </a:p>
        </p:txBody>
      </p:sp>
      <p:sp>
        <p:nvSpPr>
          <p:cNvPr id="12" name="P_5_AN.45_1#c223caf59.blank?pid=f41158ceb&amp;color=0,0,0&amp;vpa=16&amp;vtp=1&amp;bbb=1"/>
          <p:cNvSpPr/>
          <p:nvPr/>
        </p:nvSpPr>
        <p:spPr>
          <a:xfrm>
            <a:off x="2934367" y="3742044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电势高</a:t>
            </a:r>
            <a:endParaRPr lang="en-US" altLang="zh-CN" sz="2800" dirty="0"/>
          </a:p>
        </p:txBody>
      </p:sp>
      <p:sp>
        <p:nvSpPr>
          <p:cNvPr id="13" name="P_5_AN.46_1#c223caf59.blank?pid=f41158ceb&amp;color=0,0,0&amp;vpa=17&amp;vtp=1&amp;bbb=1"/>
          <p:cNvSpPr/>
          <p:nvPr/>
        </p:nvSpPr>
        <p:spPr>
          <a:xfrm>
            <a:off x="6490367" y="3742044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电势低</a:t>
            </a:r>
            <a:endParaRPr lang="en-US" altLang="zh-CN" sz="2800" dirty="0"/>
          </a:p>
        </p:txBody>
      </p:sp>
      <p:sp>
        <p:nvSpPr>
          <p:cNvPr id="14" name="P_5_AN.47_1#c223caf59.blank?pid=f41158ceb&amp;color=0,0,0&amp;vpa=18&amp;vtp=1&amp;bbb=1"/>
          <p:cNvSpPr/>
          <p:nvPr/>
        </p:nvSpPr>
        <p:spPr>
          <a:xfrm>
            <a:off x="4356766" y="4368789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相交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223caf59?sp=1&amp;pid=f41158ceb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3.几种常见的电场的等势面分布</a:t>
            </a:r>
            <a:endParaRPr lang="en-US" altLang="zh-CN" sz="2800" dirty="0"/>
          </a:p>
        </p:txBody>
      </p:sp>
      <p:graphicFrame>
        <p:nvGraphicFramePr>
          <p:cNvPr id="23" name="P_5_BD#c223caf59?colgroup=4,13,10&amp;pid=f41158ceb&amp;color=0,0,0&amp;vtp=1&amp;bbb=1&amp;hb=1"/>
          <p:cNvGraphicFramePr>
            <a:graphicFrameLocks noGrp="1"/>
          </p:cNvGraphicFramePr>
          <p:nvPr/>
        </p:nvGraphicFramePr>
        <p:xfrm>
          <a:off x="612648" y="1165230"/>
          <a:ext cx="10936224" cy="3813112"/>
        </p:xfrm>
        <a:graphic>
          <a:graphicData uri="http://schemas.openxmlformats.org/drawingml/2006/table">
            <a:tbl>
              <a:tblPr/>
              <a:tblGrid>
                <a:gridCol w="1828800"/>
                <a:gridCol w="5084064"/>
                <a:gridCol w="4023360"/>
              </a:tblGrid>
              <a:tr h="111893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电场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等势面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（实线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）图样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（相邻两个等势面间的电势差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相等）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重要描述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05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匀强电场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7400"/>
                        </a:lnSpc>
                      </a:pPr>
                      <a:r>
                        <a:rPr lang="en-US" altLang="zh-CN" sz="97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垂直于电场线的一簇平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c223caf59.table_image?tii=1&amp;pid=f41158ceb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2889446"/>
            <a:ext cx="2651760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P_5_BD#c223caf59?colgroup=4,13,10&amp;pid=f41158ceb&amp;color=0,0,0&amp;vtp=1&amp;bt=1&amp;bbb=1&amp;hb=1"/>
          <p:cNvGraphicFramePr>
            <a:graphicFrameLocks noGrp="1"/>
          </p:cNvGraphicFramePr>
          <p:nvPr/>
        </p:nvGraphicFramePr>
        <p:xfrm>
          <a:off x="612648" y="1164590"/>
          <a:ext cx="10936224" cy="4562920"/>
        </p:xfrm>
        <a:graphic>
          <a:graphicData uri="http://schemas.openxmlformats.org/drawingml/2006/table">
            <a:tbl>
              <a:tblPr/>
              <a:tblGrid>
                <a:gridCol w="1828800"/>
                <a:gridCol w="5084064"/>
                <a:gridCol w="4023360"/>
              </a:tblGrid>
              <a:tr h="111893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电场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等势面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（实线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）图样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（相邻两个等势面间的电势差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相等）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重要描述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86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点电荷的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电场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4000"/>
                        </a:lnSpc>
                      </a:pPr>
                      <a:r>
                        <a:rPr lang="en-US" altLang="zh-CN" sz="1340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以点电荷为球心的一簇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球面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5_BD#c223caf59.table_image?tii=2&amp;pid=f41158ceb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8768" y="2897950"/>
            <a:ext cx="2249424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P_5_BD#c223caf59?colgroup=4,13,10&amp;pid=f41158ceb&amp;color=0,0,0&amp;vtp=1&amp;bt=1&amp;bbb=1"/>
          <p:cNvSpPr txBox="1"/>
          <p:nvPr/>
        </p:nvSpPr>
        <p:spPr>
          <a:xfrm>
            <a:off x="10830727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34" charset="0"/>
              </a:rPr>
              <a:t>续表</a:t>
            </a:r>
            <a:endParaRPr lang="zh-CN" altLang="en-US" sz="28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P_5_BD#c223caf59?colgroup=4,13,10&amp;pid=f41158ceb&amp;color=0,0,0&amp;mp=1&amp;vtp=1&amp;bt=1&amp;bbb=1&amp;hb=1"/>
          <p:cNvGraphicFramePr>
            <a:graphicFrameLocks noGrp="1"/>
          </p:cNvGraphicFramePr>
          <p:nvPr/>
        </p:nvGraphicFramePr>
        <p:xfrm>
          <a:off x="612648" y="1164590"/>
          <a:ext cx="10936224" cy="4334320"/>
        </p:xfrm>
        <a:graphic>
          <a:graphicData uri="http://schemas.openxmlformats.org/drawingml/2006/table">
            <a:tbl>
              <a:tblPr/>
              <a:tblGrid>
                <a:gridCol w="1828800"/>
                <a:gridCol w="5084064"/>
                <a:gridCol w="4023360"/>
              </a:tblGrid>
              <a:tr h="111893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电场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等势面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（实线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）图样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（相邻两个等势面间的电势差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相等）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重要描述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26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等量异种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点电荷的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电场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2000"/>
                        </a:lnSpc>
                      </a:pPr>
                      <a:r>
                        <a:rPr lang="en-US" altLang="zh-CN" sz="122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两点电荷连线的中垂线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上的电势为零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5_BD#c223caf59.table_image?tii=3&amp;pid=f41158ceb&amp;color=0,0,0&amp;m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5868" y="2897950"/>
            <a:ext cx="2935224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P_5_BD#c223caf59?colgroup=4,13,10&amp;pid=f41158ceb&amp;color=0,0,0&amp;mp=1&amp;vtp=1&amp;bt=1&amp;bbb=1"/>
          <p:cNvSpPr txBox="1"/>
          <p:nvPr/>
        </p:nvSpPr>
        <p:spPr>
          <a:xfrm>
            <a:off x="10830727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34" charset="0"/>
              </a:rPr>
              <a:t>续表</a:t>
            </a:r>
            <a:endParaRPr lang="zh-CN" altLang="en-US" sz="28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P_5_BD#c223caf59?colgroup=4,13,10&amp;pid=f41158ceb&amp;color=0,0,0&amp;vtp=1&amp;bt=1&amp;bbb=1&amp;hb=1"/>
          <p:cNvGraphicFramePr>
            <a:graphicFrameLocks noGrp="1"/>
          </p:cNvGraphicFramePr>
          <p:nvPr/>
        </p:nvGraphicFramePr>
        <p:xfrm>
          <a:off x="612648" y="1164590"/>
          <a:ext cx="10936224" cy="3642170"/>
        </p:xfrm>
        <a:graphic>
          <a:graphicData uri="http://schemas.openxmlformats.org/drawingml/2006/table">
            <a:tbl>
              <a:tblPr/>
              <a:tblGrid>
                <a:gridCol w="1627213"/>
                <a:gridCol w="5486400"/>
                <a:gridCol w="3822611"/>
              </a:tblGrid>
              <a:tr h="111893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电场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等势面（实线）图样（相邻两个等势面间的电势差相等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重要描述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323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等量同种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正点电荷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的电场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300"/>
                        </a:lnSpc>
                      </a:pPr>
                      <a:r>
                        <a:rPr lang="en-US" altLang="zh-CN" sz="113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_______________________________________________</a:t>
                      </a:r>
                      <a:endParaRPr lang="en-US" altLang="zh-CN" sz="900" spc="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两点电荷连线上，中点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电势最低，而在中垂线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上，中点电势最高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5_BD#c223caf59.table_image?tii=4&amp;pid=f41158ceb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0460" y="2423594"/>
            <a:ext cx="260604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c223caf59?pid=f41158ceb&amp;color=0,0,0&amp;vtp=1&amp;bbb=1&amp;hb=1"/>
          <p:cNvSpPr/>
          <p:nvPr/>
        </p:nvSpPr>
        <p:spPr>
          <a:xfrm>
            <a:off x="614172" y="4876909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由图可知，在电场线越密集处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，等差等势面越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，电场强度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在电场线越稀疏处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，等差等势面越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，电场强度越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P_5_AN.48_1#c223caf59.blank?pid=f41158ceb&amp;color=0,0,0&amp;vpa=19&amp;vtp=1&amp;bbb=1"/>
          <p:cNvSpPr/>
          <p:nvPr/>
        </p:nvSpPr>
        <p:spPr>
          <a:xfrm>
            <a:off x="8447691" y="4846429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密集</a:t>
            </a:r>
            <a:endParaRPr lang="en-US" altLang="zh-CN" sz="2800" dirty="0"/>
          </a:p>
        </p:txBody>
      </p:sp>
      <p:sp>
        <p:nvSpPr>
          <p:cNvPr id="6" name="P_5_AN.49_1#c223caf59.blank?pid=f41158ceb&amp;color=0,0,0&amp;vpa=20&amp;vtp=1"/>
          <p:cNvSpPr/>
          <p:nvPr/>
        </p:nvSpPr>
        <p:spPr>
          <a:xfrm>
            <a:off x="980090" y="5473174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</a:t>
            </a:r>
            <a:endParaRPr lang="en-US" altLang="zh-CN" sz="2800" dirty="0"/>
          </a:p>
        </p:txBody>
      </p:sp>
      <p:sp>
        <p:nvSpPr>
          <p:cNvPr id="7" name="P_5_AN.50_1#c223caf59.blank?pid=f41158ceb&amp;color=0,0,0&amp;vpa=21&amp;vtp=1&amp;bbb=1"/>
          <p:cNvSpPr/>
          <p:nvPr/>
        </p:nvSpPr>
        <p:spPr>
          <a:xfrm>
            <a:off x="7380891" y="547317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稀疏</a:t>
            </a:r>
            <a:endParaRPr lang="en-US" altLang="zh-CN" sz="2800" dirty="0"/>
          </a:p>
        </p:txBody>
      </p:sp>
      <p:sp>
        <p:nvSpPr>
          <p:cNvPr id="8" name="P_5_AN.51_1#c223caf59.blank?pid=f41158ceb&amp;color=0,0,0&amp;vpa=22&amp;vtp=1"/>
          <p:cNvSpPr/>
          <p:nvPr/>
        </p:nvSpPr>
        <p:spPr>
          <a:xfrm>
            <a:off x="10581291" y="5473174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</a:t>
            </a:r>
            <a:endParaRPr lang="en-US" altLang="zh-CN" sz="2800" dirty="0"/>
          </a:p>
        </p:txBody>
      </p:sp>
      <p:sp>
        <p:nvSpPr>
          <p:cNvPr id="2" name="P_5_BD#c223caf59?colgroup=4,13,10&amp;pid=f41158ceb&amp;color=0,0,0&amp;vtp=1&amp;bt=1&amp;bbb=1"/>
          <p:cNvSpPr txBox="1"/>
          <p:nvPr/>
        </p:nvSpPr>
        <p:spPr>
          <a:xfrm>
            <a:off x="10830727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34" charset="0"/>
              </a:rPr>
              <a:t>续表</a:t>
            </a:r>
            <a:endParaRPr lang="zh-CN" altLang="en-US" sz="28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291e9200?pid=f41158ce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52_1#cec495582?pid=0291e9200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53_1#9a3013f3d?pid=cec495582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电荷在等势面上移动时不受静电力作用，所以不做功。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54_1#9a3013f3d.bracket?pid=cec495582&amp;color=0,0,0&amp;vpa=23&amp;vtp=1"/>
          <p:cNvSpPr/>
          <p:nvPr/>
        </p:nvSpPr>
        <p:spPr>
          <a:xfrm>
            <a:off x="10808367" y="1765808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7_AS.55_1#9a3013f3d?pid=cec495582&amp;color=0,0,0&amp;vtp=1&amp;bbb=1&amp;hb=1"/>
          <p:cNvSpPr/>
          <p:nvPr/>
        </p:nvSpPr>
        <p:spPr>
          <a:xfrm>
            <a:off x="612648" y="2408618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电荷在等势面上移动时受静电力作用，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但静电力与等势面垂直，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所以移动时不做功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7" name="QT_7_BD.56_1#42962076b?pid=cec495582&amp;color=0,0,0&amp;vtp=1&amp;bbb=1&amp;hb=1"/>
          <p:cNvSpPr/>
          <p:nvPr/>
        </p:nvSpPr>
        <p:spPr>
          <a:xfrm>
            <a:off x="612648" y="3699065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匀强电场中的等势面是相互平行且垂直于电场线的一簇平面。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7_AN.57_1#42962076b.bracket?pid=cec495582&amp;color=0,0,0&amp;vpa=24&amp;vtp=1"/>
          <p:cNvSpPr/>
          <p:nvPr/>
        </p:nvSpPr>
        <p:spPr>
          <a:xfrm>
            <a:off x="826166" y="4333430"/>
            <a:ext cx="454025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9" name="QT_7_BD.58_1#8625ec1e9?pid=cec495582&amp;color=0,0,0&amp;vtp=1&amp;bbb=1"/>
          <p:cNvSpPr/>
          <p:nvPr/>
        </p:nvSpPr>
        <p:spPr>
          <a:xfrm>
            <a:off x="612648" y="497319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等势面上各点的电场强度相同。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10" name="QT_7_AN.59_1#8625ec1e9.bracket?pid=cec495582&amp;color=0,0,0&amp;vpa=25&amp;vtp=1"/>
          <p:cNvSpPr/>
          <p:nvPr/>
        </p:nvSpPr>
        <p:spPr>
          <a:xfrm>
            <a:off x="7150767" y="4959858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11" name="QT_7_AS.60_1#8625ec1e9?pid=cec495582&amp;color=0,0,0&amp;vtp=1&amp;bbb=1"/>
          <p:cNvSpPr/>
          <p:nvPr/>
        </p:nvSpPr>
        <p:spPr>
          <a:xfrm>
            <a:off x="612648" y="559485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等势面上各点的电势相同，电场强度不一定相同。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1_1#e2215f260?pid=0291e9200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两个等势面为什么不可以相交？</a:t>
            </a:r>
            <a:endParaRPr lang="en-US" altLang="zh-CN" sz="2800" dirty="0"/>
          </a:p>
        </p:txBody>
      </p:sp>
      <p:sp>
        <p:nvSpPr>
          <p:cNvPr id="3" name="QO_6_AN.62_1#e2215f260?pid=0291e9200&amp;color=0,0,0&amp;vtp=1&amp;bbb=1&amp;hb=1"/>
          <p:cNvSpPr/>
          <p:nvPr/>
        </p:nvSpPr>
        <p:spPr>
          <a:xfrm>
            <a:off x="612648" y="1106683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因为确定好零电势后，电场中某点的电势为定值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，如果相交说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明交点的电势有两个值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54f775c4?pid=ba3dbab7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63_1#4fc7c7587?sp=1&amp;pid=c54f775c4&amp;color=0,0,0&amp;vtp=1&amp;bbb=1&amp;hb=1"/>
              <p:cNvSpPr/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电子显微镜是冷冻电镜中的关键部分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，其中的一种电子透镜的电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场分布如图所示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（截取其中一部分），虚线为等势面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，相邻等势面间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的电势差相等，一电子仅在静电力作用下运动的轨迹如图中实线所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是轨迹上的两点，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5_BD.63_1#4fc7c7587?sp=1&amp;pid=c54f775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t="-25" r="2" b="-27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64_1#4fc7c7587.bracket?pid=c54f775c4&amp;color=0,0,0&amp;vpa=26&amp;vtp=1"/>
          <p:cNvSpPr/>
          <p:nvPr/>
        </p:nvSpPr>
        <p:spPr>
          <a:xfrm>
            <a:off x="5652802" y="3111489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pic>
        <p:nvPicPr>
          <p:cNvPr id="5" name="QC_5_BD.65_1#4fc7c7587?htil=2&amp;pid=c54f775c4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3392" y="3807460"/>
            <a:ext cx="3346704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65_2#4fc7c7587.choices?htil=2&amp;pid=c54f775c4&amp;color=0,0,0&amp;vtp=1&amp;bbb=1"/>
              <p:cNvSpPr/>
              <p:nvPr/>
            </p:nvSpPr>
            <p:spPr>
              <a:xfrm>
                <a:off x="612648" y="3680460"/>
                <a:ext cx="748893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点的电场强度大于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点的电场强度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电子在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点的动能大于在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点的动能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电子在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点的电势能大于在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点的电势高于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5_BD.65_2#4fc7c7587.choices?htil=2&amp;pid=c54f775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80460"/>
                <a:ext cx="7488936" cy="2496757"/>
              </a:xfrm>
              <a:prstGeom prst="rect">
                <a:avLst/>
              </a:prstGeom>
              <a:blipFill rotWithShape="1">
                <a:blip r:embed="rId3"/>
                <a:stretch>
                  <a:fillRect l="-7" r="3" b="-27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66_1#4fc7c7587?htil=3&amp;pid=c54f775c4&amp;color=0,0,0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8724" y="770004"/>
            <a:ext cx="2913985" cy="1215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66_2#4fc7c7587?htil=3&amp;pid=c54f775c4&amp;color=0,0,0&amp;vtp=1&amp;bt=1&amp;bbb=1&amp;hb=1&amp;hs=1"/>
              <p:cNvSpPr/>
              <p:nvPr/>
            </p:nvSpPr>
            <p:spPr>
              <a:xfrm>
                <a:off x="599291" y="770004"/>
                <a:ext cx="8183880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点处等势面比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点处等势面密集，已知相邻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等势面间的电势差相等，则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点的电场强度小于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5_AS.66_2#4fc7c7587?htil=3&amp;pid=c54f775c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291" y="770004"/>
                <a:ext cx="8183880" cy="1215835"/>
              </a:xfrm>
              <a:prstGeom prst="rect">
                <a:avLst/>
              </a:prstGeom>
              <a:blipFill rotWithShape="1">
                <a:blip r:embed="rId2"/>
                <a:stretch>
                  <a:fillRect l="-6" t="-32" r="6" b="-54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66_2#4fc7c7587?htil=3&amp;pid=c54f775c4&amp;color=0,0,0&amp;vtp=1&amp;bt=1&amp;bbb=1&amp;hb=1&amp;hs=1"/>
              <p:cNvSpPr/>
              <p:nvPr/>
            </p:nvSpPr>
            <p:spPr>
              <a:xfrm>
                <a:off x="611994" y="2046911"/>
                <a:ext cx="10968012" cy="38063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的电场强度，A错误。根据电场方向与等势面垂直，静电力方向指向运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动轨迹的凹侧，可知电子在电场中的受力和电场方向，如图所示；根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据沿电场方向电势降低，可知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点的电势低于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点的电势；由于电子带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负电，电子在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点的电势能大于在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点的电势能；由于只有静电力做功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电势能和动能之和保持不变，故电子在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点的动能小于在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点的动能，C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正确，B、D错误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5_AS.66_2#4fc7c7587?htil=3&amp;pid=c54f775c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4" y="2046911"/>
                <a:ext cx="10968012" cy="3806317"/>
              </a:xfrm>
              <a:prstGeom prst="rect">
                <a:avLst/>
              </a:prstGeom>
              <a:blipFill rotWithShape="1">
                <a:blip r:embed="rId3"/>
                <a:stretch>
                  <a:fillRect l="-4" t="-8" r="-1718" b="-17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3_BD#4b0601adf?pid=03438bc82&amp;color=0,0,0&amp;vtp=1&amp;bt=1&amp;bbb=1&amp;hb=1"/>
              <p:cNvSpPr/>
              <p:nvPr/>
            </p:nvSpPr>
            <p:spPr>
              <a:xfrm>
                <a:off x="612648" y="468000"/>
                <a:ext cx="10963656" cy="3882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课时学习素养目标：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1.理解电势差的概念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，知道电势差与零电势点的选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择无关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。（物理观念）</a:t>
                </a:r>
                <a:endParaRPr lang="en-US" altLang="zh-CN" sz="28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.掌握电势差的表达式，会用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及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𝐴𝐵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进行有关计算。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物理观念、科学思维）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.理解等势面的概念，掌握等势面的特点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，并能利用电场等势面解决问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。（物理观念、科学思维）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3_BD#4b0601adf?pid=03438bc8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82835"/>
              </a:xfrm>
              <a:prstGeom prst="rect">
                <a:avLst/>
              </a:prstGeom>
              <a:blipFill rotWithShape="1">
                <a:blip r:embed="rId1"/>
                <a:stretch>
                  <a:fillRect l="-5" r="-4440" b="-17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c1cc5b8d?pid=c54f775c4&amp;color=0,0,0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总结归纳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1）等势面总是和电场线垂直，已知电场线可以画出等势面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，已知等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势面也可以画出电场线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2）带电粒子运动轨迹的分析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判断速度方向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：带电粒子运动轨迹上某点的切线方向为粒子在该点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处的速度方向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c1cc5b8d?pid=c54f775c4&amp;color=0,0,0&amp;mp=1&amp;vtp=1&amp;bt=1&amp;bbb=1&amp;hb=1"/>
          <p:cNvSpPr/>
          <p:nvPr/>
        </p:nvSpPr>
        <p:spPr>
          <a:xfrm>
            <a:off x="612648" y="468000"/>
            <a:ext cx="10963656" cy="38066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②判断静电力（或电场强度）的方向：仅受静电力作用时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，带电粒子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所受静电力方向指向轨迹的凹侧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，再根据粒子带电的正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、负判断电场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强度的方向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判断静电力做功的正、负及电势能的增减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：若静电力与速度方向成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锐角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，则静电力做正功，电势能减少；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若静电力与速度方向成钝角，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则静电力做负功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，电势能增加。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a8c0ce08?sp=1&amp;pid=c54f775c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67_1#ecfe68e06?sp=1&amp;pid=0a8c0ce08&amp;color=0,0,0&amp;vtp=1&amp;bbb=1&amp;hb=1"/>
              <p:cNvSpPr/>
              <p:nvPr/>
            </p:nvSpPr>
            <p:spPr>
              <a:xfrm>
                <a:off x="612648" y="1135253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（2023广东佛山期末）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某电视塔顶端装有高大的避雷针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，当带负电的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积雨云经过其上方时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，避雷针的顶端会因静电感应带上正电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，图中虚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线为避雷针此时周围的等差等势线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两点关于避雷针对称，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下列说法正确的是(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6_BD.67_1#ecfe68e06?sp=1&amp;pid=0a8c0ce0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t="-20" r="-635" b="-27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69_2#ecfe68e06?htil=1&amp;pid=0a8c0ce08&amp;color=0,0,0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04872" y="468000"/>
            <a:ext cx="1901952" cy="282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QC_6_BD.69_3#ecfe68e06?htil=1&amp;pid=0a8c0ce08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4888" y="1117224"/>
            <a:ext cx="3456432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69_4#ecfe68e06.choices?pid=0a8c0ce08&amp;color=0,0,0&amp;vtp=1&amp;bbb=1"/>
              <p:cNvSpPr/>
              <p:nvPr/>
            </p:nvSpPr>
            <p:spPr>
              <a:xfrm>
                <a:off x="612648" y="3424052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两点的电场强度相同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点的场强大于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点的场强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点的电势低于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带负电的雨滴经过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点时的电势能小于其经过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点时的电势能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6_BD.69_4#ecfe68e06.choices?pid=0a8c0ce0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424052"/>
                <a:ext cx="10963656" cy="2496757"/>
              </a:xfrm>
              <a:prstGeom prst="rect">
                <a:avLst/>
              </a:prstGeom>
              <a:blipFill rotWithShape="1">
                <a:blip r:embed="rId3"/>
                <a:stretch>
                  <a:fillRect l="-5" t="-5" r="2" b="-27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68_1#ecfe68e06.bracket?pid=0a8c0ce08&amp;color=0,0,0&amp;vpa=27&amp;vtp=1&amp;answeroption=C"/>
          <p:cNvSpPr txBox="1"/>
          <p:nvPr/>
        </p:nvSpPr>
        <p:spPr>
          <a:xfrm>
            <a:off x="485648" y="4785492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  <a:endParaRPr lang="zh-CN" altLang="en-US" sz="4400" b="1">
              <a:solidFill>
                <a:srgbClr val="FF000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0_1#ecfe68e06?pid=0a8c0ce08&amp;color=0,0,0&amp;vtp=1&amp;bt=1&amp;bbb=1&amp;hb=1"/>
          <p:cNvSpPr/>
          <p:nvPr/>
        </p:nvSpPr>
        <p:spPr>
          <a:xfrm>
            <a:off x="612648" y="468000"/>
            <a:ext cx="10963656" cy="4454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由于A、B两点关于避雷针对称，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两点处等势线疏密程度相同，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两点电场强度大小相等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，但方向不同，故A错误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。等差等势线密集的地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，电场线密集，所以C点场强大于D点场强，故B错误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。电场线垂直等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势面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，且从高电势指向低电势；避雷针顶端带正电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，其电势高于积雨云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的电势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，所以电场线经过C指向D，D点电势低于C点电势；又由于A、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B、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在同一等势线上，所以D点电势低于A点电势，故C正确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。根据电势能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表达式可知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，电荷量为负值时，电势越低，电势能越大，故D错误。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71_1#27d44907f?sp=1&amp;pid=0a8c0ce08&amp;color=0,0,0&amp;vtp=1&amp;bt=1&amp;bbb=1&amp;hb=1"/>
              <p:cNvSpPr/>
              <p:nvPr/>
            </p:nvSpPr>
            <p:spPr>
              <a:xfrm>
                <a:off x="612648" y="468000"/>
                <a:ext cx="10963656" cy="244913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4.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（2024河南南阳高二期中）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如图所示，一椭圆的两焦点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处分别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固定有两个等量异种电荷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为椭圆中心，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是椭圆短轴的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两个端点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上的一点，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上的一点，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𝑒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𝑓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是椭圆上关于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对称的两个点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，取无穷远处电势为零，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下列说法中正确的是(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BD.71_1#27d44907f?sp=1&amp;pid=0a8c0ce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449132"/>
              </a:xfrm>
              <a:prstGeom prst="rect">
                <a:avLst/>
              </a:prstGeom>
              <a:blipFill rotWithShape="1">
                <a:blip r:embed="rId1"/>
                <a:stretch>
                  <a:fillRect l="-5" r="-287" b="-26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72_1#27d44907f.bracket?pid=0a8c0ce08&amp;color=0,0,0&amp;vpa=28&amp;vtp=1"/>
          <p:cNvSpPr/>
          <p:nvPr/>
        </p:nvSpPr>
        <p:spPr>
          <a:xfrm>
            <a:off x="10236867" y="2359729"/>
            <a:ext cx="495300" cy="5582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pic>
        <p:nvPicPr>
          <p:cNvPr id="4" name="QC_6_BD.73_1#27d44907f?htil=5&amp;pid=0a8c0ce08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2575" y="3045084"/>
            <a:ext cx="2459736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73_2#27d44907f.choices?htil=5&amp;pid=0a8c0ce08&amp;color=0,0,0&amp;vtp=1&amp;bbb=1&amp;hb=1"/>
              <p:cNvSpPr/>
              <p:nvPr/>
            </p:nvSpPr>
            <p:spPr>
              <a:xfrm>
                <a:off x="612648" y="2918084"/>
                <a:ext cx="8375904" cy="37336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两点电势相等，电场强度不同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𝑒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两点电场强度相同，电势不同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一个正试探电荷在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点受到的静电力大于在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点受到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的静电力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点的电势能小于在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将一个负试探电荷从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点沿直线移动到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点，再从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点沿直线移动到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点，负电荷的电势能先增大后减小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6_BD.73_2#27d44907f.choices?htil=5&amp;pid=0a8c0ce0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18084"/>
                <a:ext cx="8375904" cy="3733610"/>
              </a:xfrm>
              <a:prstGeom prst="rect">
                <a:avLst/>
              </a:prstGeom>
              <a:blipFill rotWithShape="1">
                <a:blip r:embed="rId3"/>
                <a:stretch>
                  <a:fillRect l="-6" t="-7" r="-772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74_1#27d44907f?pid=0a8c0ce08&amp;color=0,0,0&amp;vtp=1&amp;bt=1&amp;bbb=1&amp;hb=1"/>
              <p:cNvSpPr/>
              <p:nvPr/>
            </p:nvSpPr>
            <p:spPr>
              <a:xfrm>
                <a:off x="612648" y="468000"/>
                <a:ext cx="10963656" cy="61402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由等量异种点电荷电场线与等势线分布特点可知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两点电势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相等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，电场强度相同，故A错误；由对称性可知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𝑒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两点电场强度相同，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根据沿电场线方向电势降低可知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，这两点的电势不同，故B正确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；在等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量异种点电荷电场中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𝑂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𝑂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可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知一个正试探电荷在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点受到的静电力大于在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点受到的静电力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，根据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,又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𝜑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，可知在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点的电势能大于在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点的电势能，故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C错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误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；因为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处在同一等势面上，所以将一个负试探电荷从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点沿直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线移动到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点，其电势能不变，又因为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点电势低于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点电势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，所以将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一个负试探电荷从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点沿直线移动到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点，负电荷的电势能减小，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故D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错误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74_1#27d44907f?pid=0a8c0ce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6140260"/>
              </a:xfrm>
              <a:prstGeom prst="rect">
                <a:avLst/>
              </a:prstGeom>
              <a:blipFill rotWithShape="1">
                <a:blip r:embed="rId1"/>
                <a:stretch>
                  <a:fillRect l="-5" r="-3936" b="-9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bbc8bef40?lid=bbc8bef40&amp;cid=bbc8bef40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2468880"/>
            <a:ext cx="429768" cy="429768"/>
          </a:xfrm>
          <a:prstGeom prst="rect">
            <a:avLst/>
          </a:prstGeom>
        </p:spPr>
      </p:pic>
      <p:sp>
        <p:nvSpPr>
          <p:cNvPr id="3" name="C_1#目录1:bbc8bef40?lid=bbc8bef40&amp;cid=bbc8bef40&amp;vtp=1&amp;bt=1&amp;bbb=1">
            <a:hlinkClick r:id="rId1" action="ppaction://hlinksldjump"/>
          </p:cNvPr>
          <p:cNvSpPr/>
          <p:nvPr/>
        </p:nvSpPr>
        <p:spPr>
          <a:xfrm>
            <a:off x="3675888" y="2432304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任务学习一</a:t>
            </a:r>
            <a:r>
              <a:rPr lang="en-US" altLang="zh-CN" sz="31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电势差</a:t>
            </a:r>
            <a:endParaRPr lang="en-US" altLang="zh-CN" sz="3050" dirty="0"/>
          </a:p>
        </p:txBody>
      </p:sp>
      <p:pic>
        <p:nvPicPr>
          <p:cNvPr id="4" name="C_1#目录1:bbc8bef40?lid=ba3dbab7e&amp;cid=ba3dbab7e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3401568"/>
            <a:ext cx="429768" cy="429768"/>
          </a:xfrm>
          <a:prstGeom prst="rect">
            <a:avLst/>
          </a:prstGeom>
        </p:spPr>
      </p:pic>
      <p:sp>
        <p:nvSpPr>
          <p:cNvPr id="5" name="C_1#目录1:bbc8bef40?lid=ba3dbab7e&amp;cid=ba3dbab7e&amp;vtp=1&amp;bbb=1">
            <a:hlinkClick r:id="rId3" action="ppaction://hlinksldjump"/>
          </p:cNvPr>
          <p:cNvSpPr/>
          <p:nvPr/>
        </p:nvSpPr>
        <p:spPr>
          <a:xfrm>
            <a:off x="3675888" y="3364992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任务学习二</a:t>
            </a:r>
            <a:r>
              <a:rPr lang="en-US" altLang="zh-CN" sz="31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等势面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bc8bef40.fixed?pid=03438bc82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任务学习一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电势差</a:t>
            </a:r>
            <a:endParaRPr lang="en-US" altLang="zh-CN" sz="4000" dirty="0"/>
          </a:p>
        </p:txBody>
      </p:sp>
      <p:sp>
        <p:nvSpPr>
          <p:cNvPr id="3" name="C_3#bbc8bef40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_2#15afdf0dc?iti=1&amp;htil=1&amp;pid=bbc8bef40&amp;color=0,0,0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9544" y="2980594"/>
            <a:ext cx="283464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QO_4_BD.1_3#15afdf0dc?iti=2&amp;htil=1&amp;pid=bbc8bef40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5280" y="4151026"/>
            <a:ext cx="1764792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1_4#15afdf0dc?iti=1&amp;htil=1&amp;pid=bbc8bef40&amp;color=0,0,0&amp;vtp=1"/>
          <p:cNvSpPr/>
          <p:nvPr/>
        </p:nvSpPr>
        <p:spPr>
          <a:xfrm>
            <a:off x="3132995" y="5073554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5" name="QO_4_BD.1_5#15afdf0dc?iti=2&amp;htil=1&amp;pid=bbc8bef40&amp;color=0,0,0&amp;vtp=1"/>
          <p:cNvSpPr/>
          <p:nvPr/>
        </p:nvSpPr>
        <p:spPr>
          <a:xfrm>
            <a:off x="8619396" y="5064410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BD.1_6#15afdf0dc?pid=bbc8bef40&amp;color=0,0,0&amp;vtp=1&amp;bbb=1&amp;hb=1"/>
              <p:cNvSpPr/>
              <p:nvPr/>
            </p:nvSpPr>
            <p:spPr>
              <a:xfrm>
                <a:off x="612648" y="466780"/>
                <a:ext cx="10963656" cy="25112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物体从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点下落到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点，影响重力做功的因素是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两点的高度差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而不是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点的高度；在电场强度为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的匀强电场中，正电荷从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点运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动到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点，影响静电力做功的因素是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点的电势还是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两点电势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的差值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O_4_BD.1_6#15afdf0dc?pid=bbc8bef4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780"/>
                <a:ext cx="10963656" cy="2511235"/>
              </a:xfrm>
              <a:prstGeom prst="rect">
                <a:avLst/>
              </a:prstGeom>
              <a:blipFill rotWithShape="1">
                <a:blip r:embed="rId3"/>
                <a:stretch>
                  <a:fillRect l="-5" t="-2" r="-2071" b="-26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4_AN.2_1#15afdf0dc?pid=bbc8bef40&amp;color=0,0,0&amp;vtp=1&amp;bbb=1"/>
              <p:cNvSpPr/>
              <p:nvPr/>
            </p:nvSpPr>
            <p:spPr>
              <a:xfrm>
                <a:off x="612648" y="5711830"/>
                <a:ext cx="10963656" cy="5536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两点电势的差值。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7" name="QO_4_AN.2_1#15afdf0dc?pid=bbc8bef4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5711830"/>
                <a:ext cx="10963656" cy="553657"/>
              </a:xfrm>
              <a:prstGeom prst="rect">
                <a:avLst/>
              </a:prstGeom>
              <a:blipFill rotWithShape="1">
                <a:blip r:embed="rId4"/>
                <a:stretch>
                  <a:fillRect l="-5" t="-1" r="2" b="-123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9ccc7748?pid=bbc8bef40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_BD#cb287578c?sp=1&amp;pid=29ccc7748&amp;color=0,0,0&amp;vtp=1&amp;bbb=1&amp;hb=1"/>
              <p:cNvSpPr/>
              <p:nvPr/>
            </p:nvSpPr>
            <p:spPr>
              <a:xfrm>
                <a:off x="612648" y="1181724"/>
                <a:ext cx="10963656" cy="31444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1.定义：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在电场中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，两点之间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的差值叫作电势差，电势差也叫作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2.公式：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设电场中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点的电势为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两点之间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的电势差可以表示为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两点之间的电势差可以表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4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𝐵𝐴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P_5_BD#cb287578c?sp=1&amp;pid=29ccc774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3144457"/>
              </a:xfrm>
              <a:prstGeom prst="rect">
                <a:avLst/>
              </a:prstGeom>
              <a:blipFill rotWithShape="1">
                <a:blip r:embed="rId1"/>
                <a:stretch>
                  <a:fillRect l="-5" t="-20" r="-635" b="-21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_5_AN.3_1#cb287578c.blank?pid=29ccc7748&amp;color=0,0,0&amp;vpa=1&amp;vtp=1&amp;bbb=1"/>
          <p:cNvSpPr/>
          <p:nvPr/>
        </p:nvSpPr>
        <p:spPr>
          <a:xfrm>
            <a:off x="5156866" y="11512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电势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6" name="P_5_AN.4_1#cb287578c.blank?pid=29ccc7748&amp;color=0,0,0&amp;vpa=2&amp;vtp=1&amp;bbb=1"/>
          <p:cNvSpPr/>
          <p:nvPr/>
        </p:nvSpPr>
        <p:spPr>
          <a:xfrm>
            <a:off x="622967" y="17989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电压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5_AN.5_1#cb287578c.blank?pid=29ccc7748&amp;color=0,0,0&amp;vpa=3&amp;vtp=1&amp;bbb=1"/>
              <p:cNvSpPr/>
              <p:nvPr/>
            </p:nvSpPr>
            <p:spPr>
              <a:xfrm>
                <a:off x="4787900" y="3220402"/>
                <a:ext cx="1528890" cy="4028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𝝋</m:t>
                        </m:r>
                      </m:e>
                      <m:sub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𝑨</m:t>
                        </m:r>
                      </m:sub>
                    </m:sSub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𝝋</m:t>
                        </m:r>
                      </m:e>
                      <m:sub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𝑩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P_5_AN.5_1#cb287578c.blank?pid=29ccc7748&amp;color=0,0,0&amp;vpa=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7900" y="3220402"/>
                <a:ext cx="1528890" cy="402844"/>
              </a:xfrm>
              <a:prstGeom prst="rect">
                <a:avLst/>
              </a:prstGeom>
              <a:blipFill rotWithShape="1">
                <a:blip r:embed="rId2"/>
                <a:stretch>
                  <a:fillRect t="-79" r="29" b="-71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P_5_AN.6_1#cb287578c.blank?pid=29ccc7748&amp;color=0,0,0&amp;vpa=4&amp;vtp=1&amp;bbb=1"/>
              <p:cNvSpPr/>
              <p:nvPr/>
            </p:nvSpPr>
            <p:spPr>
              <a:xfrm>
                <a:off x="2311971" y="3838003"/>
                <a:ext cx="1528890" cy="4028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𝝋</m:t>
                        </m:r>
                      </m:e>
                      <m:sub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𝑩</m:t>
                        </m:r>
                      </m:sub>
                    </m:sSub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𝝋</m:t>
                        </m:r>
                      </m:e>
                      <m:sub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𝑨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8" name="P_5_AN.6_1#cb287578c.blank?pid=29ccc7748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1971" y="3838003"/>
                <a:ext cx="1528890" cy="402844"/>
              </a:xfrm>
              <a:prstGeom prst="rect">
                <a:avLst/>
              </a:prstGeom>
              <a:blipFill rotWithShape="1">
                <a:blip r:embed="rId3"/>
                <a:stretch>
                  <a:fillRect l="-37" t="-16" r="25" b="-71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P_5_AN.7_1#cb287578c.blank?pid=29ccc7748&amp;color=0,0,0&amp;vpa=5&amp;vtp=1&amp;bbb=1"/>
              <p:cNvSpPr/>
              <p:nvPr/>
            </p:nvSpPr>
            <p:spPr>
              <a:xfrm>
                <a:off x="5968112" y="3838003"/>
                <a:ext cx="1078357" cy="4028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𝑼</m:t>
                        </m:r>
                      </m:e>
                      <m:sub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𝑩𝑨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9" name="P_5_AN.7_1#cb287578c.blank?pid=29ccc7748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8112" y="3838003"/>
                <a:ext cx="1078357" cy="402844"/>
              </a:xfrm>
              <a:prstGeom prst="rect">
                <a:avLst/>
              </a:prstGeom>
              <a:blipFill rotWithShape="1">
                <a:blip r:embed="rId4"/>
                <a:stretch>
                  <a:fillRect l="-35" t="-16" r="47" b="-71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cb287578c?sp=1&amp;pid=29ccc7748&amp;color=0,0,0&amp;vtp=1&amp;bt=1&amp;bbb=1&amp;hb=1"/>
              <p:cNvSpPr/>
              <p:nvPr/>
            </p:nvSpPr>
            <p:spPr>
              <a:xfrm>
                <a:off x="612648" y="466345"/>
                <a:ext cx="10963656" cy="18490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3.电势差的正负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电势差是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，但有正、负。电势差的正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、负表示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两点电势的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。所以电场中各点间的电势差可用代数法依次相加。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4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4.静电力做的功与电势差的关系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𝑊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P_5_BD#cb287578c?sp=1&amp;pid=29ccc774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5"/>
                <a:ext cx="10963656" cy="1849057"/>
              </a:xfrm>
              <a:prstGeom prst="rect">
                <a:avLst/>
              </a:prstGeom>
              <a:blipFill rotWithShape="1">
                <a:blip r:embed="rId1"/>
                <a:stretch>
                  <a:fillRect l="-5" t="-14" r="-1446" b="-3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5_AN.8_1#cb287578c.blank?pid=29ccc7748&amp;color=0,0,0&amp;vpa=6&amp;vtp=1"/>
          <p:cNvSpPr/>
          <p:nvPr/>
        </p:nvSpPr>
        <p:spPr>
          <a:xfrm>
            <a:off x="4801266" y="435865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5" name="P_5_AN.9_1#cb287578c.blank?pid=29ccc7748&amp;color=0,0,0&amp;vpa=7&amp;vtp=1&amp;bbb=1"/>
          <p:cNvSpPr/>
          <p:nvPr/>
        </p:nvSpPr>
        <p:spPr>
          <a:xfrm>
            <a:off x="2400967" y="1083565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高低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5_AN.10_1#cb287578c.blank?pid=29ccc7748&amp;color=0,0,0&amp;vpa=8&amp;vtp=1&amp;bbb=1&amp;rh=54"/>
              <p:cNvSpPr/>
              <p:nvPr/>
            </p:nvSpPr>
            <p:spPr>
              <a:xfrm>
                <a:off x="9108884" y="1592326"/>
                <a:ext cx="742569" cy="66198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𝑾</m:t>
                            </m:r>
                          </m:e>
                          <m:sub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𝑨𝑩</m:t>
                            </m:r>
                          </m:sub>
                        </m:sSub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P_5_AN.10_1#cb287578c.blank?pid=29ccc7748&amp;color=0,0,0&amp;vpa=8&amp;vtp=1&amp;bbb=1&amp;rh=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8884" y="1592326"/>
                <a:ext cx="742569" cy="661988"/>
              </a:xfrm>
              <a:prstGeom prst="rect">
                <a:avLst/>
              </a:prstGeom>
              <a:blipFill rotWithShape="1">
                <a:blip r:embed="rId2"/>
                <a:stretch>
                  <a:fillRect l="-60" t="-58" r="8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3b16a4f0?pid=29ccc7748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11_1#893102b80?pid=63b16a4f0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判断下列说法正误。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T_7_BD.12_1#969ff8208?pid=893102b80&amp;color=0,0,0&amp;vtp=1&amp;bbb=1&amp;hb=1"/>
              <p:cNvSpPr/>
              <p:nvPr/>
            </p:nvSpPr>
            <p:spPr>
              <a:xfrm>
                <a:off x="612648" y="1713865"/>
                <a:ext cx="10963656" cy="12013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电场中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两点间的电势差，不仅与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两点的位置有关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，还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与零电势点的选取有关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T_7_BD.12_1#969ff8208?pid=893102b8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713865"/>
                <a:ext cx="10963656" cy="120135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57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T_7_AN.13_1#969ff8208.bracket?pid=893102b80&amp;color=0,0,0&amp;vpa=9&amp;vtp=1"/>
          <p:cNvSpPr/>
          <p:nvPr/>
        </p:nvSpPr>
        <p:spPr>
          <a:xfrm>
            <a:off x="5321966" y="2348230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T_7_AS.14_1#969ff8208?pid=893102b80&amp;color=0,0,0&amp;vtp=1&amp;bbb=1"/>
              <p:cNvSpPr/>
              <p:nvPr/>
            </p:nvSpPr>
            <p:spPr>
              <a:xfrm>
                <a:off x="612648" y="2992628"/>
                <a:ext cx="10963656" cy="5536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两点间的电势差与零电势点的选取无关。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T_7_AS.14_1#969ff8208?pid=893102b8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92628"/>
                <a:ext cx="10963656" cy="553657"/>
              </a:xfrm>
              <a:prstGeom prst="rect">
                <a:avLst/>
              </a:prstGeom>
              <a:blipFill rotWithShape="1">
                <a:blip r:embed="rId2"/>
                <a:stretch>
                  <a:fillRect l="-5" t="-92" r="2" b="-123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T_7_BD.15_1#a12476853?pid=893102b80&amp;color=0,0,0&amp;vtp=1&amp;bbb=1&amp;hb=1"/>
          <p:cNvSpPr/>
          <p:nvPr/>
        </p:nvSpPr>
        <p:spPr>
          <a:xfrm>
            <a:off x="612648" y="3549015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电场中任意两点间的电势差，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均与是否放入试探电荷无关。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7_AN.16_1#a12476853.bracket?pid=893102b80&amp;color=0,0,0&amp;vpa=10&amp;vtp=1"/>
          <p:cNvSpPr/>
          <p:nvPr/>
        </p:nvSpPr>
        <p:spPr>
          <a:xfrm>
            <a:off x="1740567" y="4183380"/>
            <a:ext cx="454025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T_7_BD.17_1#8f82d0c32?pid=893102b80&amp;color=0,0,0&amp;vtp=1&amp;bbb=1"/>
              <p:cNvSpPr/>
              <p:nvPr/>
            </p:nvSpPr>
            <p:spPr>
              <a:xfrm>
                <a:off x="612648" y="4827778"/>
                <a:ext cx="10963656" cy="5536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（3）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9" name="QT_7_BD.17_1#8f82d0c32?pid=893102b8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827778"/>
                <a:ext cx="10963656" cy="553657"/>
              </a:xfrm>
              <a:prstGeom prst="rect">
                <a:avLst/>
              </a:prstGeom>
              <a:blipFill rotWithShape="1">
                <a:blip r:embed="rId3"/>
                <a:stretch>
                  <a:fillRect l="-5" t="-92" r="2" b="-123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T_7_AN.18_1#8f82d0c32.bracket?pid=893102b80&amp;color=0,0,0&amp;vpa=11&amp;vtp=1"/>
          <p:cNvSpPr/>
          <p:nvPr/>
        </p:nvSpPr>
        <p:spPr>
          <a:xfrm>
            <a:off x="6236366" y="4814443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QT_7_AS.19_1#8f82d0c32?pid=893102b80&amp;color=0,0,0&amp;vtp=1&amp;bbb=1"/>
              <p:cNvSpPr/>
              <p:nvPr/>
            </p:nvSpPr>
            <p:spPr>
              <a:xfrm>
                <a:off x="612648" y="5449443"/>
                <a:ext cx="10963656" cy="5536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11" name="QT_7_AS.19_1#8f82d0c32?pid=893102b8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5449443"/>
                <a:ext cx="10963656" cy="553657"/>
              </a:xfrm>
              <a:prstGeom prst="rect">
                <a:avLst/>
              </a:prstGeom>
              <a:blipFill rotWithShape="1">
                <a:blip r:embed="rId4"/>
                <a:stretch>
                  <a:fillRect l="-5" t="-92" r="2" b="-123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10" grpId="0" animBg="1" build="p"/>
      <p:bldP spid="11" grpId="0" animBg="1" build="p"/>
    </p:bldLst>
  </p:timing>
</p:sld>
</file>

<file path=ppt/tags/tag1.xml><?xml version="1.0" encoding="utf-8"?>
<p:tagLst xmlns:p="http://schemas.openxmlformats.org/presentationml/2006/main">
  <p:tag name="commondata" val="eyJoZGlkIjoiZTk0YTQzOGFjYmFhZTQ4MmU4ZWIxYThlMDg3MTZiOWE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5764</Words>
  <Application>WPS 演示</Application>
  <PresentationFormat>宽屏</PresentationFormat>
  <Paragraphs>408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2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>Calibri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5</cp:revision>
  <dcterms:created xsi:type="dcterms:W3CDTF">2024-05-07T08:21:00Z</dcterms:created>
  <dcterms:modified xsi:type="dcterms:W3CDTF">2024-06-19T09:52:12Z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D798F3BC345E4D2F942324020C2F2D8C_12</vt:lpwstr>
  </property>
  <property fmtid="{D5CDD505-2E9C-101B-9397-08002B2CF9AE}" pid="3" name="KSOProductBuildVer">
    <vt:lpwstr>2052-12.1.0.16929</vt:lpwstr>
  </property>
</Properties>
</file>